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2"/>
  </p:notesMasterIdLst>
  <p:sldIdLst>
    <p:sldId id="361" r:id="rId5"/>
    <p:sldId id="257" r:id="rId6"/>
    <p:sldId id="262" r:id="rId7"/>
    <p:sldId id="263" r:id="rId8"/>
    <p:sldId id="265" r:id="rId9"/>
    <p:sldId id="266" r:id="rId10"/>
    <p:sldId id="267" r:id="rId11"/>
    <p:sldId id="268" r:id="rId12"/>
    <p:sldId id="270" r:id="rId13"/>
    <p:sldId id="271" r:id="rId14"/>
    <p:sldId id="272" r:id="rId15"/>
    <p:sldId id="274" r:id="rId16"/>
    <p:sldId id="275" r:id="rId17"/>
    <p:sldId id="276" r:id="rId18"/>
    <p:sldId id="278" r:id="rId19"/>
    <p:sldId id="283" r:id="rId20"/>
    <p:sldId id="284" r:id="rId21"/>
    <p:sldId id="285" r:id="rId22"/>
    <p:sldId id="279" r:id="rId23"/>
    <p:sldId id="280" r:id="rId24"/>
    <p:sldId id="281" r:id="rId25"/>
    <p:sldId id="296" r:id="rId26"/>
    <p:sldId id="297" r:id="rId27"/>
    <p:sldId id="298" r:id="rId28"/>
    <p:sldId id="302" r:id="rId29"/>
    <p:sldId id="305" r:id="rId30"/>
    <p:sldId id="306" r:id="rId31"/>
  </p:sldIdLst>
  <p:sldSz cx="9144000" cy="5143500" type="screen16x9"/>
  <p:notesSz cx="6858000" cy="9144000"/>
  <p:embeddedFontLst>
    <p:embeddedFont>
      <p:font typeface="Anton" pitchFamily="2" charset="0"/>
      <p:regular r:id="rId33"/>
    </p:embeddedFont>
    <p:embeddedFont>
      <p:font typeface="DM Sans" pitchFamily="2" charset="0"/>
      <p:regular r:id="rId34"/>
      <p:bold r:id="rId35"/>
      <p:italic r:id="rId36"/>
      <p:boldItalic r:id="rId37"/>
    </p:embeddedFont>
    <p:embeddedFont>
      <p:font typeface="Helvetica Neue Ligh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af22068b0_8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1af22068b0_8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3086346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af22068b0_8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af22068b0_8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74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1af22068b0_4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1af22068b0_4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13881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2175143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 id="2147483719" r:id="rId9"/>
    <p:sldLayoutId id="214748372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8" r:id="rId2"/>
    <p:sldLayoutId id="2147483789" r:id="rId3"/>
    <p:sldLayoutId id="2147483791" r:id="rId4"/>
    <p:sldLayoutId id="2147483792" r:id="rId5"/>
    <p:sldLayoutId id="2147483794" r:id="rId6"/>
    <p:sldLayoutId id="2147483795" r:id="rId7"/>
    <p:sldLayoutId id="2147483796"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1.xml"/><Relationship Id="rId4" Type="http://schemas.openxmlformats.org/officeDocument/2006/relationships/hyperlink" Target="https://www.ecma-international.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85"/>
          <p:cNvSpPr txBox="1"/>
          <p:nvPr/>
        </p:nvSpPr>
        <p:spPr>
          <a:xfrm>
            <a:off x="457725" y="424784"/>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¿Qué considerar aquí?</a:t>
            </a:r>
            <a:endParaRPr sz="4000" b="1" dirty="0">
              <a:solidFill>
                <a:schemeClr val="dk1"/>
              </a:solidFill>
              <a:latin typeface="DM Sans"/>
              <a:ea typeface="DM Sans"/>
              <a:cs typeface="DM Sans"/>
              <a:sym typeface="DM Sans"/>
            </a:endParaRPr>
          </a:p>
        </p:txBody>
      </p:sp>
      <p:sp>
        <p:nvSpPr>
          <p:cNvPr id="748" name="Google Shape;748;p185"/>
          <p:cNvSpPr txBox="1"/>
          <p:nvPr/>
        </p:nvSpPr>
        <p:spPr>
          <a:xfrm>
            <a:off x="457725" y="1739532"/>
            <a:ext cx="4730100" cy="14311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los mismos se irán viendo a medida que transcurran las clases.</a:t>
            </a:r>
            <a:endParaRPr sz="1350" dirty="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1848413"/>
            <a:ext cx="3328975" cy="1234675"/>
          </a:xfrm>
          <a:prstGeom prst="rect">
            <a:avLst/>
          </a:prstGeom>
          <a:noFill/>
          <a:ln>
            <a:noFill/>
          </a:ln>
        </p:spPr>
      </p:pic>
      <p:sp>
        <p:nvSpPr>
          <p:cNvPr id="3" name="CuadroTexto 2">
            <a:extLst>
              <a:ext uri="{FF2B5EF4-FFF2-40B4-BE49-F238E27FC236}">
                <a16:creationId xmlns:a16="http://schemas.microsoft.com/office/drawing/2014/main" id="{950B55FF-5B22-22E0-0F5C-7D5A77219F34}"/>
              </a:ext>
            </a:extLst>
          </p:cNvPr>
          <p:cNvSpPr txBox="1"/>
          <p:nvPr/>
        </p:nvSpPr>
        <p:spPr>
          <a:xfrm>
            <a:off x="278446" y="3226336"/>
            <a:ext cx="6142979" cy="1815882"/>
          </a:xfrm>
          <a:prstGeom prst="rect">
            <a:avLst/>
          </a:prstGeom>
          <a:noFill/>
        </p:spPr>
        <p:txBody>
          <a:bodyPr wrap="square">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String.trim</a:t>
            </a:r>
            <a:r>
              <a:rPr lang="es-ES" sz="1400" dirty="0">
                <a:latin typeface="DM Sans"/>
                <a:ea typeface="DM Sans"/>
                <a:cs typeface="DM Sans"/>
                <a:sym typeface="DM Sans"/>
              </a:rPr>
              <a:t>(): Remueve los espacios innecesarios en una cadena. Sirve para validaciones.</a:t>
            </a:r>
            <a:endParaRPr lang="es-ES" sz="140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ES" sz="1400" dirty="0" err="1">
                <a:latin typeface="DM Sans"/>
                <a:ea typeface="DM Sans"/>
                <a:cs typeface="DM Sans"/>
                <a:sym typeface="DM Sans"/>
              </a:rPr>
              <a:t>Array.flat</a:t>
            </a:r>
            <a:r>
              <a:rPr lang="es-ES" sz="1400" dirty="0">
                <a:latin typeface="DM Sans"/>
                <a:ea typeface="DM Sans"/>
                <a:cs typeface="DM Sans"/>
                <a:sym typeface="DM Sans"/>
              </a:rPr>
              <a:t>(): Remueve anidaciones internas en </a:t>
            </a:r>
            <a:r>
              <a:rPr lang="es-ES" sz="1400" dirty="0" err="1">
                <a:latin typeface="DM Sans"/>
                <a:ea typeface="DM Sans"/>
                <a:cs typeface="DM Sans"/>
                <a:sym typeface="DM Sans"/>
              </a:rPr>
              <a:t>arrays</a:t>
            </a:r>
            <a:r>
              <a:rPr lang="es-ES" sz="1400" dirty="0">
                <a:latin typeface="DM Sans"/>
                <a:ea typeface="DM Sans"/>
                <a:cs typeface="DM Sans"/>
                <a:sym typeface="DM Sans"/>
              </a:rPr>
              <a:t>. Deja un arreglo “plano”.</a:t>
            </a:r>
          </a:p>
          <a:p>
            <a:pPr marL="457200" indent="-314325">
              <a:buClr>
                <a:schemeClr val="accent4"/>
              </a:buClr>
              <a:buSzPts val="1350"/>
              <a:buFont typeface="DM Sans"/>
              <a:buChar char="✓"/>
            </a:pPr>
            <a:r>
              <a:rPr lang="es-ES" dirty="0">
                <a:latin typeface="DM Sans"/>
                <a:ea typeface="DM Sans"/>
                <a:cs typeface="DM Sans"/>
                <a:sym typeface="DM Sans"/>
              </a:rPr>
              <a:t>Operador </a:t>
            </a:r>
            <a:r>
              <a:rPr lang="es-ES" dirty="0" err="1">
                <a:latin typeface="DM Sans"/>
                <a:ea typeface="DM Sans"/>
                <a:cs typeface="DM Sans"/>
                <a:sym typeface="DM Sans"/>
              </a:rPr>
              <a:t>Nullish</a:t>
            </a:r>
            <a:r>
              <a:rPr lang="es-ES" dirty="0">
                <a:latin typeface="DM Sans"/>
                <a:ea typeface="DM Sans"/>
                <a:cs typeface="DM Sans"/>
                <a:sym typeface="DM Sans"/>
              </a:rPr>
              <a:t> (??)</a:t>
            </a:r>
            <a:r>
              <a:rPr lang="es-ES" sz="1400" dirty="0">
                <a:latin typeface="DM Sans"/>
                <a:ea typeface="DM Sans"/>
                <a:cs typeface="DM Sans"/>
                <a:sym typeface="DM Sans"/>
              </a:rPr>
              <a:t> Sirve para poder colocar un valor por default a variables que podrían ser nulas o indefinidas. A diferencia del operador ||, éstas filtran “</a:t>
            </a:r>
            <a:r>
              <a:rPr lang="es-ES" sz="1400" dirty="0" err="1">
                <a:latin typeface="DM Sans"/>
                <a:ea typeface="DM Sans"/>
                <a:cs typeface="DM Sans"/>
                <a:sym typeface="DM Sans"/>
              </a:rPr>
              <a:t>falseys</a:t>
            </a:r>
            <a:r>
              <a:rPr lang="es-ES" sz="1400" dirty="0">
                <a:latin typeface="DM Sans"/>
                <a:ea typeface="DM Sans"/>
                <a:cs typeface="DM Sans"/>
                <a:sym typeface="DM Sans"/>
              </a:rPr>
              <a:t>”</a:t>
            </a:r>
          </a:p>
          <a:p>
            <a:pPr marL="457200" marR="0" lvl="0" indent="-314325" algn="l" rtl="0">
              <a:lnSpc>
                <a:spcPct val="100000"/>
              </a:lnSpc>
              <a:spcBef>
                <a:spcPts val="0"/>
              </a:spcBef>
              <a:spcAft>
                <a:spcPts val="0"/>
              </a:spcAft>
              <a:buClr>
                <a:schemeClr val="accent4"/>
              </a:buClr>
              <a:buSzPts val="1350"/>
              <a:buFont typeface="DM Sans"/>
              <a:buChar char="✓"/>
            </a:pPr>
            <a:endParaRPr lang="es-ES" sz="1400" dirty="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9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826" name="Google Shape;826;p196"/>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dirty="0">
                <a:solidFill>
                  <a:srgbClr val="B7B7B7"/>
                </a:solidFill>
                <a:latin typeface="DM Sans"/>
                <a:ea typeface="DM Sans"/>
                <a:cs typeface="DM Sans"/>
                <a:sym typeface="DM Sans"/>
              </a:rPr>
              <a:t>En esta instancia de la clase</a:t>
            </a:r>
            <a:r>
              <a:rPr lang="es" sz="2200" b="1" dirty="0">
                <a:solidFill>
                  <a:srgbClr val="B7B7B7"/>
                </a:solidFill>
                <a:latin typeface="DM Sans"/>
                <a:ea typeface="DM Sans"/>
                <a:cs typeface="DM Sans"/>
                <a:sym typeface="DM Sans"/>
              </a:rPr>
              <a:t> repasaremos </a:t>
            </a:r>
            <a:r>
              <a:rPr lang="es" sz="2200" dirty="0">
                <a:solidFill>
                  <a:srgbClr val="B7B7B7"/>
                </a:solidFill>
                <a:latin typeface="DM Sans"/>
                <a:ea typeface="DM Sans"/>
                <a:cs typeface="DM Sans"/>
                <a:sym typeface="DM Sans"/>
              </a:rPr>
              <a:t>algunos de los conceptos vistos en clase con una aplicación</a:t>
            </a:r>
            <a:endParaRPr sz="2200" dirty="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dirty="0">
                <a:solidFill>
                  <a:srgbClr val="83AEFB"/>
                </a:solidFill>
                <a:latin typeface="DM Sans"/>
                <a:ea typeface="DM Sans"/>
                <a:cs typeface="DM Sans"/>
                <a:sym typeface="DM Sans"/>
              </a:rPr>
              <a:t>¿De qué manera?</a:t>
            </a:r>
            <a:endParaRPr sz="2200" b="1" dirty="0">
              <a:solidFill>
                <a:srgbClr val="83AEFB"/>
              </a:solidFill>
              <a:latin typeface="DM Sans"/>
              <a:ea typeface="DM Sans"/>
              <a:cs typeface="DM Sans"/>
              <a:sym typeface="DM Sans"/>
            </a:endParaRPr>
          </a:p>
          <a:p>
            <a:pPr marL="0" lvl="0" indent="0" algn="l" rtl="0">
              <a:spcBef>
                <a:spcPts val="0"/>
              </a:spcBef>
              <a:spcAft>
                <a:spcPts val="0"/>
              </a:spcAft>
              <a:buNone/>
            </a:pPr>
            <a:r>
              <a:rPr lang="es" sz="2200" dirty="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dirty="0">
              <a:solidFill>
                <a:srgbClr val="B7B7B7"/>
              </a:solidFill>
              <a:latin typeface="DM Sans"/>
              <a:ea typeface="DM Sans"/>
              <a:cs typeface="DM Sans"/>
              <a:sym typeface="DM Sans"/>
            </a:endParaRPr>
          </a:p>
          <a:p>
            <a:pPr marL="0" lvl="0" indent="0" algn="l" rtl="0">
              <a:spcBef>
                <a:spcPts val="0"/>
              </a:spcBef>
              <a:spcAft>
                <a:spcPts val="0"/>
              </a:spcAft>
              <a:buNone/>
            </a:pPr>
            <a:endParaRPr sz="2200" dirty="0">
              <a:solidFill>
                <a:srgbClr val="B7B7B7"/>
              </a:solidFill>
              <a:latin typeface="DM Sans"/>
              <a:ea typeface="DM Sans"/>
              <a:cs typeface="DM Sans"/>
              <a:sym typeface="DM Sans"/>
            </a:endParaRPr>
          </a:p>
          <a:p>
            <a:pPr marL="0" lvl="0" indent="0" algn="l" rtl="0">
              <a:spcBef>
                <a:spcPts val="0"/>
              </a:spcBef>
              <a:spcAft>
                <a:spcPts val="0"/>
              </a:spcAft>
              <a:buNone/>
            </a:pPr>
            <a:r>
              <a:rPr lang="es" sz="1600" dirty="0">
                <a:solidFill>
                  <a:srgbClr val="B7B7B7"/>
                </a:solidFill>
                <a:latin typeface="DM Sans"/>
                <a:ea typeface="DM Sans"/>
                <a:cs typeface="DM Sans"/>
                <a:sym typeface="DM Sans"/>
              </a:rPr>
              <a:t>Tiempo estimado: </a:t>
            </a:r>
            <a:r>
              <a:rPr lang="es" sz="1600" b="1" dirty="0">
                <a:solidFill>
                  <a:srgbClr val="83AEFB"/>
                </a:solidFill>
                <a:latin typeface="DM Sans"/>
                <a:ea typeface="DM Sans"/>
                <a:cs typeface="DM Sans"/>
                <a:sym typeface="DM Sans"/>
              </a:rPr>
              <a:t>20</a:t>
            </a:r>
            <a:r>
              <a:rPr lang="es" sz="1600" b="1" dirty="0">
                <a:solidFill>
                  <a:srgbClr val="B7B7B7"/>
                </a:solidFill>
                <a:latin typeface="DM Sans"/>
                <a:ea typeface="DM Sans"/>
                <a:cs typeface="DM Sans"/>
                <a:sym typeface="DM Sans"/>
              </a:rPr>
              <a:t> </a:t>
            </a:r>
            <a:r>
              <a:rPr lang="es" sz="1600" b="1" dirty="0">
                <a:solidFill>
                  <a:srgbClr val="83AEFB"/>
                </a:solidFill>
                <a:latin typeface="DM Sans"/>
                <a:ea typeface="DM Sans"/>
                <a:cs typeface="DM Sans"/>
                <a:sym typeface="DM Sans"/>
              </a:rPr>
              <a:t>minutos</a:t>
            </a:r>
            <a:endParaRPr sz="1600" b="1" dirty="0">
              <a:solidFill>
                <a:srgbClr val="83AEFB"/>
              </a:solidFill>
              <a:latin typeface="DM Sans"/>
              <a:ea typeface="DM Sans"/>
              <a:cs typeface="DM Sans"/>
              <a:sym typeface="DM Sans"/>
            </a:endParaRPr>
          </a:p>
        </p:txBody>
      </p:sp>
      <p:grpSp>
        <p:nvGrpSpPr>
          <p:cNvPr id="827" name="Google Shape;827;p196"/>
          <p:cNvGrpSpPr/>
          <p:nvPr/>
        </p:nvGrpSpPr>
        <p:grpSpPr>
          <a:xfrm>
            <a:off x="473351" y="619523"/>
            <a:ext cx="738900" cy="738900"/>
            <a:chOff x="473351" y="619523"/>
            <a:chExt cx="738900" cy="738900"/>
          </a:xfrm>
        </p:grpSpPr>
        <p:sp>
          <p:nvSpPr>
            <p:cNvPr id="828" name="Google Shape;828;p19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9" name="Google Shape;829;p19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404550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grpSp>
        <p:nvGrpSpPr>
          <p:cNvPr id="834" name="Google Shape;834;p197"/>
          <p:cNvGrpSpPr/>
          <p:nvPr/>
        </p:nvGrpSpPr>
        <p:grpSpPr>
          <a:xfrm>
            <a:off x="457350" y="468286"/>
            <a:ext cx="431074" cy="431074"/>
            <a:chOff x="473351" y="619523"/>
            <a:chExt cx="738900" cy="738900"/>
          </a:xfrm>
        </p:grpSpPr>
        <p:sp>
          <p:nvSpPr>
            <p:cNvPr id="835" name="Google Shape;835;p19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9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37" name="Google Shape;837;p197"/>
          <p:cNvSpPr txBox="1"/>
          <p:nvPr/>
        </p:nvSpPr>
        <p:spPr>
          <a:xfrm>
            <a:off x="394800" y="899375"/>
            <a:ext cx="8524200" cy="72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9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
        <p:nvSpPr>
          <p:cNvPr id="838" name="Google Shape;838;p19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39" name="Google Shape;839;p197"/>
          <p:cNvSpPr txBox="1"/>
          <p:nvPr/>
        </p:nvSpPr>
        <p:spPr>
          <a:xfrm>
            <a:off x="394800" y="1704300"/>
            <a:ext cx="81393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creará una clase que permitirá llevar una gestión completa de usuarios que deseen acceder a dichos eventos.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Definir clase TicketManager, el cual tendrá un arreglo de eventos que iniciará vacío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La clase debe contar con una variable privada “precioBaseDeGanancia”, la cual añadirá un costo adicional al precio de cada evento.</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“getEventos” El cual mostrará los eventos guardados.</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Debe contar con el método “agregarEvento” El cual recibirá los siguientes parámetros:</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nombre</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lugar</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precio (deberá agregarse un 0.15 del valor original)</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capacidad (50 por defecto)</a:t>
            </a:r>
            <a:endParaRPr sz="1350" dirty="0">
              <a:latin typeface="DM Sans"/>
              <a:ea typeface="DM Sans"/>
              <a:cs typeface="DM Sans"/>
              <a:sym typeface="DM Sans"/>
            </a:endParaRPr>
          </a:p>
          <a:p>
            <a:pPr marL="914400" lvl="1" indent="-314325" algn="l" rtl="0">
              <a:spcBef>
                <a:spcPts val="0"/>
              </a:spcBef>
              <a:spcAft>
                <a:spcPts val="0"/>
              </a:spcAft>
              <a:buSzPts val="1350"/>
              <a:buFont typeface="DM Sans"/>
              <a:buChar char="○"/>
            </a:pPr>
            <a:r>
              <a:rPr lang="es" sz="1350" dirty="0">
                <a:latin typeface="DM Sans"/>
                <a:ea typeface="DM Sans"/>
                <a:cs typeface="DM Sans"/>
                <a:sym typeface="DM Sans"/>
              </a:rPr>
              <a:t>fecha (hoy por defecto)</a:t>
            </a:r>
            <a:endParaRPr sz="1350" dirty="0">
              <a:latin typeface="DM Sans"/>
              <a:ea typeface="DM Sans"/>
              <a:cs typeface="DM Sans"/>
              <a:sym typeface="DM Sans"/>
            </a:endParaRPr>
          </a:p>
          <a:p>
            <a:pPr marL="457200" lvl="0" indent="0" algn="l" rtl="0">
              <a:spcBef>
                <a:spcPts val="0"/>
              </a:spcBef>
              <a:spcAft>
                <a:spcPts val="0"/>
              </a:spcAft>
              <a:buNone/>
            </a:pPr>
            <a:r>
              <a:rPr lang="es" sz="1350" dirty="0">
                <a:latin typeface="DM Sans"/>
                <a:ea typeface="DM Sans"/>
                <a:cs typeface="DM Sans"/>
                <a:sym typeface="DM Sans"/>
              </a:rPr>
              <a:t>El método deberá crear además el campo id autoincrementable y el campo “participantes” que siempre iniciará con un arreglo vacío.</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870080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19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5" name="Google Shape;845;p198"/>
          <p:cNvSpPr txBox="1"/>
          <p:nvPr/>
        </p:nvSpPr>
        <p:spPr>
          <a:xfrm>
            <a:off x="322975" y="1722275"/>
            <a:ext cx="79695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“agregarUsuario”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 (debe existir, agregar validaciones)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evaluar que el evento exista y que el usuario no haya estado registrado previamente (validación de fecha y capacidad se evitará para no alargar el reto)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Si todo está en orden, debe agregar el id del usuario en el arreglo “participantes” de ese evento.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Debe contar con un método “ponerEventoEnGira” El cual recibirá:</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id del evento</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localidad</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nueva fecha</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El método debe copiar el evento existente, con una nueva localidad, nueva fecha, nuevo id y sus participantes vacíos (Usar spread operator para el resto de las propiedades)</a:t>
            </a:r>
            <a:endParaRPr sz="1350">
              <a:latin typeface="DM Sans"/>
              <a:ea typeface="DM Sans"/>
              <a:cs typeface="DM Sans"/>
              <a:sym typeface="DM Sans"/>
            </a:endParaRPr>
          </a:p>
        </p:txBody>
      </p:sp>
      <p:grpSp>
        <p:nvGrpSpPr>
          <p:cNvPr id="846" name="Google Shape;846;p198"/>
          <p:cNvGrpSpPr/>
          <p:nvPr/>
        </p:nvGrpSpPr>
        <p:grpSpPr>
          <a:xfrm>
            <a:off x="457350" y="468286"/>
            <a:ext cx="431074" cy="431074"/>
            <a:chOff x="473351" y="619523"/>
            <a:chExt cx="738900" cy="738900"/>
          </a:xfrm>
        </p:grpSpPr>
        <p:sp>
          <p:nvSpPr>
            <p:cNvPr id="847" name="Google Shape;847;p19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8" name="Google Shape;848;p198"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849" name="Google Shape;849;p19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850" name="Google Shape;850;p198"/>
          <p:cNvSpPr txBox="1"/>
          <p:nvPr/>
        </p:nvSpPr>
        <p:spPr>
          <a:xfrm>
            <a:off x="394800" y="899375"/>
            <a:ext cx="8567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Registrador de tickets de eventos</a:t>
            </a:r>
            <a:endParaRPr sz="39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600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2688</TotalTime>
  <Words>1510</Words>
  <Application>Microsoft Office PowerPoint</Application>
  <PresentationFormat>Presentación en pantalla (16:9)</PresentationFormat>
  <Paragraphs>134</Paragraphs>
  <Slides>27</Slides>
  <Notes>27</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27</vt:i4>
      </vt:variant>
    </vt:vector>
  </HeadingPairs>
  <TitlesOfParts>
    <vt:vector size="36" baseType="lpstr">
      <vt:lpstr>DM Sans</vt:lpstr>
      <vt:lpstr>Courier New</vt:lpstr>
      <vt:lpstr>Helvetica Neue Light</vt:lpstr>
      <vt:lpstr>Anton</vt:lpstr>
      <vt:lpstr>Arial</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31</cp:revision>
  <dcterms:modified xsi:type="dcterms:W3CDTF">2024-07-19T22:54:53Z</dcterms:modified>
</cp:coreProperties>
</file>